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7" r:id="rId1"/>
  </p:sldMasterIdLst>
  <p:notesMasterIdLst>
    <p:notesMasterId r:id="rId20"/>
  </p:notesMasterIdLst>
  <p:handoutMasterIdLst>
    <p:handoutMasterId r:id="rId21"/>
  </p:handoutMasterIdLst>
  <p:sldIdLst>
    <p:sldId id="258" r:id="rId2"/>
    <p:sldId id="280" r:id="rId3"/>
    <p:sldId id="315" r:id="rId4"/>
    <p:sldId id="281" r:id="rId5"/>
    <p:sldId id="320" r:id="rId6"/>
    <p:sldId id="321" r:id="rId7"/>
    <p:sldId id="322" r:id="rId8"/>
    <p:sldId id="296" r:id="rId9"/>
    <p:sldId id="282" r:id="rId10"/>
    <p:sldId id="283" r:id="rId11"/>
    <p:sldId id="294" r:id="rId12"/>
    <p:sldId id="318" r:id="rId13"/>
    <p:sldId id="323" r:id="rId14"/>
    <p:sldId id="324" r:id="rId15"/>
    <p:sldId id="325" r:id="rId16"/>
    <p:sldId id="326" r:id="rId17"/>
    <p:sldId id="316" r:id="rId18"/>
    <p:sldId id="31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83" autoAdjust="0"/>
  </p:normalViewPr>
  <p:slideViewPr>
    <p:cSldViewPr>
      <p:cViewPr varScale="1">
        <p:scale>
          <a:sx n="115" d="100"/>
          <a:sy n="115" d="100"/>
        </p:scale>
        <p:origin x="-13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81375EF-813D-4514-9B68-DBB20FDB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E891ED6-D8B1-4BDA-AB4B-53C62BCA1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upper_swoosh_graphic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wer_swoosh_graphic_ele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tom_element_lar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733800" y="-152400"/>
            <a:ext cx="9144000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800" y="2090399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B7F4-EDC6-4FBA-A820-0CB1ABB455B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1096636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-76200" y="57943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pper_swoosh_graphic_element_revers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back_ground_element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00" y="6858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3417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cs-CZ" smtClean="0"/>
              <a:t>www.tmfsr.sk</a:t>
            </a:r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D39362C-28DB-43D9-A9AC-61E8C388E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hf hdr="0"/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29190" y="1371600"/>
            <a:ext cx="6729410" cy="1628772"/>
          </a:xfrm>
        </p:spPr>
        <p:txBody>
          <a:bodyPr/>
          <a:lstStyle/>
          <a:p>
            <a:r>
              <a:rPr lang="sk-SK" dirty="0" smtClean="0"/>
              <a:t>1. </a:t>
            </a:r>
            <a:r>
              <a:rPr lang="sk-SK" dirty="0" err="1" smtClean="0"/>
              <a:t>Gaussov</a:t>
            </a:r>
            <a:r>
              <a:rPr lang="sk-SK" dirty="0" smtClean="0"/>
              <a:t> kanón</a:t>
            </a:r>
            <a:endParaRPr dirty="0" smtClean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9124" y="4214818"/>
            <a:ext cx="6400800" cy="95725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dirty="0" smtClean="0"/>
              <a:t>RNDr. Martin Plesch, PhD.</a:t>
            </a:r>
          </a:p>
        </p:txBody>
      </p:sp>
      <p:sp>
        <p:nvSpPr>
          <p:cNvPr id="6147" name="Zástupný symbol dátumu 3"/>
          <p:cNvSpPr>
            <a:spLocks noGrp="1"/>
          </p:cNvSpPr>
          <p:nvPr>
            <p:ph type="dt" sz="quarter" idx="4294967295"/>
          </p:nvPr>
        </p:nvSpPr>
        <p:spPr bwMode="auto">
          <a:xfrm>
            <a:off x="6667500" y="6191250"/>
            <a:ext cx="24765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sk-SK" dirty="0" smtClean="0"/>
              <a:t>21. </a:t>
            </a:r>
            <a:r>
              <a:rPr lang="sk-SK" dirty="0"/>
              <a:t>o</a:t>
            </a:r>
            <a:r>
              <a:rPr lang="sk-SK" dirty="0" smtClean="0"/>
              <a:t>któbra 2011</a:t>
            </a:r>
            <a:endParaRPr lang="cs-CZ" dirty="0" smtClean="0"/>
          </a:p>
        </p:txBody>
      </p:sp>
      <p:sp>
        <p:nvSpPr>
          <p:cNvPr id="6148" name="Zástupný symbol päty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294967295"/>
          </p:nvPr>
        </p:nvSpPr>
        <p:spPr>
          <a:xfrm>
            <a:off x="0" y="6210300"/>
            <a:ext cx="457200" cy="457200"/>
          </a:xfrm>
        </p:spPr>
        <p:txBody>
          <a:bodyPr/>
          <a:lstStyle/>
          <a:p>
            <a:pPr>
              <a:defRPr/>
            </a:pPr>
            <a:fld id="{C4322B7B-F4F8-427A-B822-BB0F613D41C7}" type="slidenum">
              <a:rPr lang="cs-CZ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Magnetická sila</a:t>
            </a:r>
            <a:endParaRPr lang="sk-SK" dirty="0" smtClean="0"/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Sila pôsobiaca na magnet v magnetickom poli</a:t>
            </a:r>
          </a:p>
          <a:p>
            <a:endParaRPr lang="sk-SK" dirty="0" smtClean="0"/>
          </a:p>
          <a:p>
            <a:r>
              <a:rPr lang="sk-SK" dirty="0" smtClean="0"/>
              <a:t>Sila je teda úmerná sile magnetu, na ktorý pôsobí pole a intenzite poľa</a:t>
            </a:r>
          </a:p>
          <a:p>
            <a:r>
              <a:rPr lang="sk-SK" dirty="0" smtClean="0"/>
              <a:t>Intenzita poľa je úmerná sile vytvárajúceho magnetu a nepriamo úmerná tretej mocnine vzdialenosti </a:t>
            </a:r>
          </a:p>
          <a:p>
            <a:r>
              <a:rPr lang="sk-SK" b="1" dirty="0" smtClean="0"/>
              <a:t>Sila klesá veľmi rýchlo so vzdialenosťou</a:t>
            </a:r>
            <a:endParaRPr lang="sk-SK" b="1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10</a:t>
            </a:fld>
            <a:endParaRPr lang="cs-CZ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3491880" y="2420888"/>
          <a:ext cx="1868488" cy="633412"/>
        </p:xfrm>
        <a:graphic>
          <a:graphicData uri="http://schemas.openxmlformats.org/presentationml/2006/ole">
            <p:oleObj spid="_x0000_s26625" name="Equation" r:id="rId3" imgW="78732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A</a:t>
            </a:r>
            <a:r>
              <a:rPr lang="sk-SK" dirty="0" smtClean="0"/>
              <a:t>le... </a:t>
            </a:r>
            <a:endParaRPr lang="sk-SK" dirty="0" smtClean="0"/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My nemáme dva magnety...</a:t>
            </a:r>
          </a:p>
          <a:p>
            <a:pPr eaLnBrk="1" hangingPunct="1"/>
            <a:r>
              <a:rPr lang="sk-SK" dirty="0" smtClean="0"/>
              <a:t>Máme magnet a feromagnetickú látku</a:t>
            </a:r>
          </a:p>
          <a:p>
            <a:pPr eaLnBrk="1" hangingPunct="1"/>
            <a:r>
              <a:rPr lang="sk-SK" dirty="0" smtClean="0"/>
              <a:t>Z</a:t>
            </a:r>
            <a:r>
              <a:rPr lang="sk-SK" dirty="0" smtClean="0"/>
              <a:t> </a:t>
            </a:r>
            <a:r>
              <a:rPr lang="sk-SK" dirty="0" err="1" smtClean="0"/>
              <a:t>feromagnetu</a:t>
            </a:r>
            <a:r>
              <a:rPr lang="sk-SK" dirty="0" smtClean="0"/>
              <a:t> sa v prítomnosti magnetického poľa stáva magnet</a:t>
            </a:r>
          </a:p>
          <a:p>
            <a:pPr lvl="1"/>
            <a:r>
              <a:rPr lang="sk-SK" dirty="0" smtClean="0"/>
              <a:t>Preto magnet priťahuje oceľ</a:t>
            </a:r>
          </a:p>
          <a:p>
            <a:r>
              <a:rPr lang="sk-SK" dirty="0" smtClean="0"/>
              <a:t>Zistiť silu vytvoreného magnetu je ťažké</a:t>
            </a:r>
          </a:p>
          <a:p>
            <a:r>
              <a:rPr lang="sk-SK" dirty="0" smtClean="0"/>
              <a:t>Reálne je to možné len simuláciou  </a:t>
            </a:r>
            <a:endParaRPr lang="sk-SK" dirty="0" smtClean="0"/>
          </a:p>
          <a:p>
            <a:pPr algn="ctr">
              <a:buNone/>
            </a:pPr>
            <a:endParaRPr lang="sk-SK" sz="2800" b="1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Ešte jedno ale...</a:t>
            </a:r>
            <a:endParaRPr lang="sk-SK" dirty="0" smtClean="0"/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Magnet sa nevytvára len v priťahovanej guľôčke, ale vo všetkých guľôčkach v rade</a:t>
            </a:r>
          </a:p>
          <a:p>
            <a:pPr eaLnBrk="1" hangingPunct="1"/>
            <a:r>
              <a:rPr lang="sk-SK" dirty="0" smtClean="0"/>
              <a:t>Všetky tieto magnety ovplyvňujú pole v okolí, ktoré zasa spätne ovplyvňuje silu magnetov generovaných v guľôčkach</a:t>
            </a:r>
          </a:p>
          <a:p>
            <a:pPr eaLnBrk="1" hangingPunct="1"/>
            <a:r>
              <a:rPr lang="sk-SK" dirty="0" smtClean="0"/>
              <a:t>Jediné rozumné riešenie je simulácia</a:t>
            </a:r>
          </a:p>
          <a:p>
            <a:pPr lvl="1"/>
            <a:r>
              <a:rPr lang="sk-SK" dirty="0" smtClean="0"/>
              <a:t>Doc. Kundracik povie viac</a:t>
            </a:r>
          </a:p>
          <a:p>
            <a:pPr eaLnBrk="1" hangingPunct="1"/>
            <a:endParaRPr lang="sk-SK" dirty="0" smtClean="0"/>
          </a:p>
          <a:p>
            <a:pPr algn="ctr">
              <a:buNone/>
            </a:pPr>
            <a:endParaRPr lang="sk-SK" sz="2800" b="1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Niečo z internetu </a:t>
            </a:r>
            <a:endParaRPr lang="sk-SK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13</a:t>
            </a:fld>
            <a:endParaRPr lang="cs-CZ"/>
          </a:p>
        </p:txBody>
      </p:sp>
      <p:pic>
        <p:nvPicPr>
          <p:cNvPr id="7" name="Picture 6" descr="http://www.coolmagnetman.com/images/ball07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713239" cy="40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coolmagnetman.com/images/ball06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7" y="1681162"/>
            <a:ext cx="50006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Kolmá poloha magnetu</a:t>
            </a:r>
            <a:endParaRPr lang="sk-SK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14</a:t>
            </a:fld>
            <a:endParaRPr lang="cs-CZ"/>
          </a:p>
        </p:txBody>
      </p:sp>
      <p:pic>
        <p:nvPicPr>
          <p:cNvPr id="6" name="Picture 5" descr="http://www.coolmagnetman.com/images/ball0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782965" cy="35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Priťahovanie guľôčok</a:t>
            </a:r>
            <a:endParaRPr lang="sk-SK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15</a:t>
            </a:fld>
            <a:endParaRPr lang="cs-CZ"/>
          </a:p>
        </p:txBody>
      </p:sp>
      <p:pic>
        <p:nvPicPr>
          <p:cNvPr id="6" name="Picture 5" descr="http://www.coolmagnetman.com/images/ball03c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938217" cy="407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Konečná konfigurácia</a:t>
            </a:r>
            <a:endParaRPr lang="sk-SK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16</a:t>
            </a:fld>
            <a:endParaRPr lang="cs-CZ"/>
          </a:p>
        </p:txBody>
      </p:sp>
      <p:pic>
        <p:nvPicPr>
          <p:cNvPr id="7" name="Picture 6" descr="http://www.coolmagnetman.com/images/ball07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713239" cy="40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Rady k experimentom</a:t>
            </a:r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Poriadne premerajte mechanické parametre </a:t>
            </a:r>
          </a:p>
          <a:p>
            <a:pPr lvl="1"/>
            <a:r>
              <a:rPr lang="sk-SK" dirty="0" smtClean="0"/>
              <a:t>Strety trením a pri náraze</a:t>
            </a:r>
          </a:p>
          <a:p>
            <a:r>
              <a:rPr lang="sk-SK" dirty="0" smtClean="0"/>
              <a:t>Premerajte parametre samotného magnetu </a:t>
            </a:r>
          </a:p>
          <a:p>
            <a:pPr lvl="1"/>
            <a:r>
              <a:rPr lang="sk-SK" dirty="0" smtClean="0"/>
              <a:t>Magnetické pole aspoň na osi</a:t>
            </a:r>
          </a:p>
          <a:p>
            <a:r>
              <a:rPr lang="sk-SK" dirty="0" smtClean="0"/>
              <a:t>Zmerajte silu priťahovania guľ</a:t>
            </a:r>
            <a:r>
              <a:rPr lang="sk-SK" dirty="0" smtClean="0"/>
              <a:t>ôčky k magnetu od vzdialenosti</a:t>
            </a:r>
          </a:p>
          <a:p>
            <a:pPr lvl="1"/>
            <a:r>
              <a:rPr lang="sk-SK" dirty="0" smtClean="0"/>
              <a:t>Za a bez prítomnosti ostatných guľôčok</a:t>
            </a:r>
            <a:endParaRPr lang="sk-SK" dirty="0" smtClean="0"/>
          </a:p>
          <a:p>
            <a:pPr algn="ctr">
              <a:buNone/>
            </a:pPr>
            <a:endParaRPr lang="sk-SK" sz="2800" b="1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Rady k experimentom 2</a:t>
            </a:r>
          </a:p>
        </p:txBody>
      </p:sp>
      <p:sp>
        <p:nvSpPr>
          <p:cNvPr id="11270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Zostrojte experiment schopný transportu a prevádzky na mieste</a:t>
            </a:r>
          </a:p>
          <a:p>
            <a:pPr lvl="1"/>
            <a:r>
              <a:rPr lang="sk-SK" dirty="0" smtClean="0"/>
              <a:t>Porota sa poteší</a:t>
            </a:r>
            <a:endParaRPr lang="sk-SK" dirty="0" smtClean="0"/>
          </a:p>
          <a:p>
            <a:pPr algn="ctr">
              <a:buNone/>
            </a:pPr>
            <a:endParaRPr lang="sk-SK" sz="2800" b="1" dirty="0" smtClean="0"/>
          </a:p>
        </p:txBody>
      </p:sp>
      <p:sp>
        <p:nvSpPr>
          <p:cNvPr id="11268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AAA6-E1E9-4FD2-B633-DC54E523F7EE}" type="slidenum">
              <a:rPr lang="cs-CZ"/>
              <a:pPr>
                <a:defRPr/>
              </a:pPr>
              <a:t>18</a:t>
            </a:fld>
            <a:endParaRPr lang="cs-CZ"/>
          </a:p>
        </p:txBody>
      </p:sp>
      <p:pic>
        <p:nvPicPr>
          <p:cNvPr id="35842" name="Picture 2" descr="http://t3.gstatic.com/images?q=tbn:ANd9GcQWK3vZESdsIhrTFpSQYPslpK7gkeye1GGjY6agM_wzegc5zll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608512" cy="2646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Zadanie</a:t>
            </a:r>
          </a:p>
        </p:txBody>
      </p:sp>
      <p:sp>
        <p:nvSpPr>
          <p:cNvPr id="8198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None/>
            </a:pPr>
            <a:endParaRPr lang="sk-SK" sz="2800" dirty="0" smtClean="0"/>
          </a:p>
          <a:p>
            <a:pPr algn="ctr" eaLnBrk="1" hangingPunct="1">
              <a:buNone/>
            </a:pPr>
            <a:endParaRPr lang="sk-SK" sz="2800" dirty="0" smtClean="0"/>
          </a:p>
          <a:p>
            <a:pPr algn="ctr">
              <a:buNone/>
            </a:pPr>
            <a:r>
              <a:rPr lang="sk-SK" sz="2800" dirty="0" smtClean="0"/>
              <a:t>Rad rovnakých oceľových guľôčok ležiacich v nemagnetickom kanáliku obsahuje silný magnet. Ak ďalšia oceľová guľôčka narazí do poslednej guľôčky v rade, guľôčka na opačnej strane sa prekvapujúco rýchlo rozbehne. Optimalizujte pozíciu magnetu medzi guľôčkami tak, aby ste dosiahli čo najväčší efekt.</a:t>
            </a:r>
          </a:p>
        </p:txBody>
      </p:sp>
      <p:sp>
        <p:nvSpPr>
          <p:cNvPr id="8196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6D53F-5678-458C-8465-BBBE4B318563}" type="slidenum">
              <a:rPr lang="cs-CZ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Porozumenie</a:t>
            </a:r>
          </a:p>
        </p:txBody>
      </p:sp>
      <p:sp>
        <p:nvSpPr>
          <p:cNvPr id="8198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None/>
            </a:pPr>
            <a:endParaRPr lang="sk-SK" sz="2800" dirty="0" smtClean="0"/>
          </a:p>
          <a:p>
            <a:r>
              <a:rPr lang="sk-SK" sz="2800" dirty="0" err="1" smtClean="0"/>
              <a:t>Guľočky</a:t>
            </a:r>
            <a:r>
              <a:rPr lang="sk-SK" sz="2800" dirty="0" smtClean="0"/>
              <a:t> sa môžu pohybovať len v jednom rozmere</a:t>
            </a:r>
          </a:p>
          <a:p>
            <a:r>
              <a:rPr lang="sk-SK" sz="2800" dirty="0" smtClean="0"/>
              <a:t>Magnet je porovnateľne veľký ako guľôčky</a:t>
            </a:r>
          </a:p>
          <a:p>
            <a:r>
              <a:rPr lang="sk-SK" sz="2800" b="1" dirty="0" smtClean="0"/>
              <a:t>Efekt</a:t>
            </a:r>
            <a:r>
              <a:rPr lang="sk-SK" sz="2800" dirty="0" smtClean="0"/>
              <a:t> znamená zvýšenie rýchlosti</a:t>
            </a:r>
          </a:p>
          <a:p>
            <a:endParaRPr lang="sk-SK" sz="2800" b="1" dirty="0" smtClean="0"/>
          </a:p>
          <a:p>
            <a:r>
              <a:rPr lang="sk-SK" sz="2800" dirty="0" smtClean="0"/>
              <a:t>Ide o všeobecne známy jav</a:t>
            </a:r>
            <a:endParaRPr lang="sk-SK" sz="2800" dirty="0" smtClean="0"/>
          </a:p>
        </p:txBody>
      </p:sp>
      <p:sp>
        <p:nvSpPr>
          <p:cNvPr id="8196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6D53F-5678-458C-8465-BBBE4B318563}" type="slidenum">
              <a:rPr lang="cs-CZ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Základný princíp</a:t>
            </a:r>
            <a:endParaRPr lang="sk-SK" dirty="0" smtClean="0"/>
          </a:p>
        </p:txBody>
      </p:sp>
      <p:sp>
        <p:nvSpPr>
          <p:cNvPr id="9222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sk-SK" sz="3200" dirty="0" smtClean="0"/>
          </a:p>
          <a:p>
            <a:pPr eaLnBrk="1" hangingPunct="1"/>
            <a:endParaRPr lang="sk-SK" dirty="0" smtClean="0"/>
          </a:p>
          <a:p>
            <a:pPr eaLnBrk="1" hangingPunct="1">
              <a:buNone/>
            </a:pPr>
            <a:endParaRPr lang="sk-SK" dirty="0" smtClean="0"/>
          </a:p>
          <a:p>
            <a:pPr lvl="1"/>
            <a:endParaRPr lang="sk-SK" sz="2400" dirty="0" smtClean="0"/>
          </a:p>
          <a:p>
            <a:pPr eaLnBrk="1" hangingPunct="1"/>
            <a:endParaRPr lang="sk-SK" sz="2800" dirty="0" smtClean="0"/>
          </a:p>
        </p:txBody>
      </p:sp>
      <p:sp>
        <p:nvSpPr>
          <p:cNvPr id="9220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A3998-46E6-4CAE-A795-CA3DD527085C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9" name="Zástupný symbol obsahu 5"/>
          <p:cNvSpPr txBox="1">
            <a:spLocks/>
          </p:cNvSpPr>
          <p:nvPr/>
        </p:nvSpPr>
        <p:spPr>
          <a:xfrm>
            <a:off x="228600" y="14941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Rad biliardových gúľ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Ak na začiatok narazí ďalšia guľa, posledná z konca vyletí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Ak sú gule tvrdé a pružné, strata energie je minimálna</a:t>
            </a:r>
          </a:p>
          <a:p>
            <a:pPr marL="173038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Guličky</a:t>
            </a: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 by teda mali mať čo najlepší koeficient </a:t>
            </a:r>
            <a:r>
              <a:rPr lang="sk-SK" sz="2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odrazivosti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Zrýchlenie?</a:t>
            </a:r>
            <a:endParaRPr lang="sk-SK" dirty="0" smtClean="0"/>
          </a:p>
        </p:txBody>
      </p:sp>
      <p:sp>
        <p:nvSpPr>
          <p:cNvPr id="9222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sk-SK" sz="3200" dirty="0" smtClean="0"/>
          </a:p>
          <a:p>
            <a:pPr eaLnBrk="1" hangingPunct="1"/>
            <a:endParaRPr lang="sk-SK" dirty="0" smtClean="0"/>
          </a:p>
          <a:p>
            <a:pPr eaLnBrk="1" hangingPunct="1">
              <a:buNone/>
            </a:pPr>
            <a:endParaRPr lang="sk-SK" dirty="0" smtClean="0"/>
          </a:p>
          <a:p>
            <a:pPr lvl="1"/>
            <a:endParaRPr lang="sk-SK" sz="2400" dirty="0" smtClean="0"/>
          </a:p>
          <a:p>
            <a:pPr eaLnBrk="1" hangingPunct="1"/>
            <a:endParaRPr lang="sk-SK" sz="2800" dirty="0" smtClean="0"/>
          </a:p>
        </p:txBody>
      </p:sp>
      <p:sp>
        <p:nvSpPr>
          <p:cNvPr id="9220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A3998-46E6-4CAE-A795-CA3DD527085C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9" name="Zástupný symbol obsahu 5"/>
          <p:cNvSpPr txBox="1">
            <a:spLocks/>
          </p:cNvSpPr>
          <p:nvPr/>
        </p:nvSpPr>
        <p:spPr>
          <a:xfrm>
            <a:off x="228600" y="14941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Zrýchlenie neprebieha počas nárazu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Posledná guľôčka vyletí pomalšie, ako narazila prvá</a:t>
            </a:r>
          </a:p>
          <a:p>
            <a:pPr marL="173038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Guľôčka pred nárazom však môže podstatne zrýchliť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Napríklad ak ju priťahuje silný magnet</a:t>
            </a:r>
          </a:p>
          <a:p>
            <a:pPr marL="173038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Odrazená guľôčka bude spomaľovať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Oveľa menej ako prvá, ak je od magnetu ďalej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Optimalizácia</a:t>
            </a:r>
            <a:endParaRPr lang="sk-SK" dirty="0" smtClean="0"/>
          </a:p>
        </p:txBody>
      </p:sp>
      <p:sp>
        <p:nvSpPr>
          <p:cNvPr id="9222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sk-SK" sz="3200" dirty="0" smtClean="0"/>
          </a:p>
          <a:p>
            <a:pPr eaLnBrk="1" hangingPunct="1"/>
            <a:endParaRPr lang="sk-SK" dirty="0" smtClean="0"/>
          </a:p>
          <a:p>
            <a:pPr eaLnBrk="1" hangingPunct="1">
              <a:buNone/>
            </a:pPr>
            <a:endParaRPr lang="sk-SK" dirty="0" smtClean="0"/>
          </a:p>
          <a:p>
            <a:pPr lvl="1"/>
            <a:endParaRPr lang="sk-SK" sz="2400" dirty="0" smtClean="0"/>
          </a:p>
          <a:p>
            <a:pPr eaLnBrk="1" hangingPunct="1"/>
            <a:endParaRPr lang="sk-SK" sz="2800" dirty="0" smtClean="0"/>
          </a:p>
        </p:txBody>
      </p:sp>
      <p:sp>
        <p:nvSpPr>
          <p:cNvPr id="9220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A3998-46E6-4CAE-A795-CA3DD527085C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9" name="Zástupný symbol obsahu 5"/>
          <p:cNvSpPr txBox="1">
            <a:spLocks/>
          </p:cNvSpPr>
          <p:nvPr/>
        </p:nvSpPr>
        <p:spPr>
          <a:xfrm>
            <a:off x="228600" y="14941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V prvom priblížení triviálna – magnet čím bližšie k začiatku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Silné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 </a:t>
            </a:r>
            <a:r>
              <a:rPr kumimoji="0" lang="sk-SK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neodýmové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 magnety sú krehké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Zvážiť vloženie jednej </a:t>
            </a:r>
            <a:r>
              <a:rPr lang="sk-SK" sz="2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guličky</a:t>
            </a: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 ako nárazníka</a:t>
            </a:r>
          </a:p>
          <a:p>
            <a:pPr marL="173038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Počet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 guľôčok bude mať optimum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Málo</a:t>
            </a: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 znamená veľké spomalenie poslednej guľôčky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Veľa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 znamená straty pri prenose energie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Zákon zachovania energie?</a:t>
            </a:r>
            <a:endParaRPr lang="sk-SK" dirty="0" smtClean="0"/>
          </a:p>
        </p:txBody>
      </p:sp>
      <p:sp>
        <p:nvSpPr>
          <p:cNvPr id="9222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sk-SK" sz="3200" dirty="0" smtClean="0"/>
          </a:p>
          <a:p>
            <a:pPr eaLnBrk="1" hangingPunct="1"/>
            <a:endParaRPr lang="sk-SK" dirty="0" smtClean="0"/>
          </a:p>
          <a:p>
            <a:pPr eaLnBrk="1" hangingPunct="1">
              <a:buNone/>
            </a:pPr>
            <a:endParaRPr lang="sk-SK" dirty="0" smtClean="0"/>
          </a:p>
          <a:p>
            <a:pPr lvl="1"/>
            <a:endParaRPr lang="sk-SK" sz="2400" dirty="0" smtClean="0"/>
          </a:p>
          <a:p>
            <a:pPr eaLnBrk="1" hangingPunct="1"/>
            <a:endParaRPr lang="sk-SK" sz="2800" dirty="0" smtClean="0"/>
          </a:p>
        </p:txBody>
      </p:sp>
      <p:sp>
        <p:nvSpPr>
          <p:cNvPr id="9220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A3998-46E6-4CAE-A795-CA3DD527085C}" type="slidenum">
              <a:rPr lang="cs-CZ"/>
              <a:pPr>
                <a:defRPr/>
              </a:pPr>
              <a:t>7</a:t>
            </a:fld>
            <a:endParaRPr lang="cs-CZ"/>
          </a:p>
        </p:txBody>
      </p:sp>
      <p:sp>
        <p:nvSpPr>
          <p:cNvPr id="9" name="Zástupný symbol obsahu 5"/>
          <p:cNvSpPr txBox="1">
            <a:spLocks/>
          </p:cNvSpPr>
          <p:nvPr/>
        </p:nvSpPr>
        <p:spPr>
          <a:xfrm>
            <a:off x="228600" y="14941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Odkiaľ sa zobrala energia potrebná na vystrelenie poslednej guľôčky?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Zo zmeny konfigurácie</a:t>
            </a:r>
          </a:p>
          <a:p>
            <a:pPr marL="173038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Magnet umiestnený v strede radu guľôčok (alebo bližšie k stredu) má nižšiu energiu poľa ako magnet na konci radu (alebo ďalej od stredu)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Pekelne zložité riešiť kvantitatívne 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83400" y="685800"/>
            <a:ext cx="8521048" cy="639763"/>
          </a:xfrm>
        </p:spPr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Mechanická časť</a:t>
            </a:r>
            <a:endParaRPr lang="sk-SK" dirty="0" smtClean="0"/>
          </a:p>
        </p:txBody>
      </p:sp>
      <p:sp>
        <p:nvSpPr>
          <p:cNvPr id="10244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663D3-286F-4DDB-BDB2-841FB1C82C31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7" name="Zástupný symbol obsahu 5"/>
          <p:cNvSpPr txBox="1">
            <a:spLocks/>
          </p:cNvSpPr>
          <p:nvPr/>
        </p:nvSpPr>
        <p:spPr>
          <a:xfrm>
            <a:off x="228600" y="14941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Minimalizovať straty pri náraze 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Tvrdé pružné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 guľôčky (ložiskové)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Tvrdý pružný magnet (bije sa so</a:t>
            </a: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 silou)</a:t>
            </a:r>
          </a:p>
          <a:p>
            <a:pPr marL="173038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Minimalizovať straty v kanáliku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Hladký, tvrdý, s nízkym valivým trením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Presne zodpovedajúci rozmeru guľôčok</a:t>
            </a:r>
          </a:p>
          <a:p>
            <a:pPr marL="173038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Minimalizovať pohyb radu </a:t>
            </a: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Zvážiť upevnenie magnetu, </a:t>
            </a:r>
            <a:r>
              <a:rPr lang="sk-SK" sz="2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rerp</a:t>
            </a: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. Niektorej </a:t>
            </a:r>
            <a:r>
              <a:rPr lang="sk-SK" sz="2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Segoe UI" pitchFamily="34" charset="0"/>
              </a:rPr>
              <a:t>goľôčky</a:t>
            </a:r>
            <a:endParaRPr lang="sk-SK" sz="2800" dirty="0" smtClean="0">
              <a:solidFill>
                <a:schemeClr val="accent6">
                  <a:lumMod val="75000"/>
                </a:schemeClr>
              </a:solidFill>
              <a:latin typeface="+mn-lt"/>
              <a:cs typeface="Segoe UI" pitchFamily="34" charset="0"/>
            </a:endParaRP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endParaRPr lang="sk-SK" sz="2800" dirty="0" smtClean="0">
              <a:solidFill>
                <a:schemeClr val="accent6">
                  <a:lumMod val="75000"/>
                </a:schemeClr>
              </a:solidFill>
              <a:latin typeface="+mn-lt"/>
              <a:cs typeface="Segoe UI" pitchFamily="34" charset="0"/>
            </a:endParaRPr>
          </a:p>
          <a:p>
            <a:pPr marL="630238" lvl="1" indent="-173038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dirty="0" smtClean="0"/>
              <a:t>Magnetická časť</a:t>
            </a:r>
            <a:endParaRPr lang="sk-SK" dirty="0" smtClean="0"/>
          </a:p>
        </p:txBody>
      </p:sp>
      <p:sp>
        <p:nvSpPr>
          <p:cNvPr id="1024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smtClean="0"/>
              <a:t>Jednoduchý permanentný magnet je dipól (jeden S a jeden J pól)</a:t>
            </a:r>
          </a:p>
          <a:p>
            <a:pPr eaLnBrk="1" hangingPunct="1"/>
            <a:r>
              <a:rPr lang="sk-SK" dirty="0" smtClean="0"/>
              <a:t>Magnetické pole dipólu je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Kde </a:t>
            </a:r>
            <a:r>
              <a:rPr lang="sk-SK" b="1" dirty="0" smtClean="0"/>
              <a:t>m</a:t>
            </a:r>
            <a:r>
              <a:rPr lang="sk-SK" dirty="0" smtClean="0"/>
              <a:t> je magnetický moment magnetu, </a:t>
            </a:r>
            <a:r>
              <a:rPr lang="sk-SK" b="1" dirty="0" smtClean="0"/>
              <a:t>B</a:t>
            </a:r>
            <a:r>
              <a:rPr lang="sk-SK" dirty="0" smtClean="0"/>
              <a:t> je vytvorené pole, </a:t>
            </a:r>
            <a:r>
              <a:rPr lang="sk-SK" b="1" dirty="0" smtClean="0"/>
              <a:t>r</a:t>
            </a:r>
            <a:r>
              <a:rPr lang="sk-SK" dirty="0" smtClean="0"/>
              <a:t> je vzdialenosť od magnetu, </a:t>
            </a:r>
            <a:r>
              <a:rPr lang="sk-SK" b="1" dirty="0" smtClean="0"/>
              <a:t>mi</a:t>
            </a:r>
            <a:r>
              <a:rPr lang="sk-SK" dirty="0" smtClean="0"/>
              <a:t> </a:t>
            </a:r>
            <a:r>
              <a:rPr lang="sk-SK" dirty="0" err="1" smtClean="0"/>
              <a:t>permeabilita</a:t>
            </a:r>
            <a:r>
              <a:rPr lang="sk-SK" dirty="0" smtClean="0"/>
              <a:t> a </a:t>
            </a:r>
            <a:r>
              <a:rPr lang="sk-SK" b="1" dirty="0" err="1" smtClean="0"/>
              <a:t>lambda</a:t>
            </a:r>
            <a:r>
              <a:rPr lang="sk-SK" dirty="0" smtClean="0"/>
              <a:t> odklon od osi</a:t>
            </a:r>
            <a:endParaRPr lang="sk-SK" b="1" dirty="0" smtClean="0"/>
          </a:p>
        </p:txBody>
      </p:sp>
      <p:sp>
        <p:nvSpPr>
          <p:cNvPr id="10244" name="Zástupný symbol päty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mtClean="0"/>
              <a:t>www.tmfsr.sk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663D3-286F-4DDB-BDB2-841FB1C82C31}" type="slidenum">
              <a:rPr lang="cs-CZ"/>
              <a:pPr>
                <a:defRPr/>
              </a:pPr>
              <a:t>9</a:t>
            </a:fld>
            <a:endParaRPr lang="cs-CZ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555776" y="3212976"/>
          <a:ext cx="3524250" cy="935038"/>
        </p:xfrm>
        <a:graphic>
          <a:graphicData uri="http://schemas.openxmlformats.org/presentationml/2006/ole">
            <p:oleObj spid="_x0000_s27649" name="Equation" r:id="rId3" imgW="14857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E7DD3B"/>
      </a:accent2>
      <a:accent3>
        <a:srgbClr val="1B587C"/>
      </a:accent3>
      <a:accent4>
        <a:srgbClr val="7BCD31"/>
      </a:accent4>
      <a:accent5>
        <a:srgbClr val="30C5A0"/>
      </a:accent5>
      <a:accent6>
        <a:srgbClr val="8931BB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968</TotalTime>
  <Words>539</Words>
  <Application>Microsoft Office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Theme1</vt:lpstr>
      <vt:lpstr>MathType 6.0 Equation</vt:lpstr>
      <vt:lpstr>1. Gaussov kanón</vt:lpstr>
      <vt:lpstr> Zadanie</vt:lpstr>
      <vt:lpstr> Porozumenie</vt:lpstr>
      <vt:lpstr> Základný princíp</vt:lpstr>
      <vt:lpstr> Zrýchlenie?</vt:lpstr>
      <vt:lpstr> Optimalizácia</vt:lpstr>
      <vt:lpstr> Zákon zachovania energie?</vt:lpstr>
      <vt:lpstr> Mechanická časť</vt:lpstr>
      <vt:lpstr> Magnetická časť</vt:lpstr>
      <vt:lpstr> Magnetická sila</vt:lpstr>
      <vt:lpstr> Ale... </vt:lpstr>
      <vt:lpstr> Ešte jedno ale...</vt:lpstr>
      <vt:lpstr> Niečo z internetu </vt:lpstr>
      <vt:lpstr> Kolmá poloha magnetu</vt:lpstr>
      <vt:lpstr> Priťahovanie guľôčok</vt:lpstr>
      <vt:lpstr> Konečná konfigurácia</vt:lpstr>
      <vt:lpstr> Rady k experimentom</vt:lpstr>
      <vt:lpstr> Rady k experimentom 2</vt:lpstr>
    </vt:vector>
  </TitlesOfParts>
  <Company>SAV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Turnaj mladých fyzikov Ako si pripraviť prezentáciu</dc:title>
  <dc:creator>Martin Plesch</dc:creator>
  <cp:lastModifiedBy>Martin Plesch</cp:lastModifiedBy>
  <cp:revision>66</cp:revision>
  <cp:lastPrinted>1601-01-01T00:00:00Z</cp:lastPrinted>
  <dcterms:created xsi:type="dcterms:W3CDTF">2002-02-20T12:03:45Z</dcterms:created>
  <dcterms:modified xsi:type="dcterms:W3CDTF">2011-10-20T09:20:02Z</dcterms:modified>
</cp:coreProperties>
</file>